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88" r:id="rId5"/>
    <p:sldId id="289" r:id="rId6"/>
    <p:sldId id="291" r:id="rId7"/>
    <p:sldId id="292" r:id="rId8"/>
    <p:sldId id="294" r:id="rId9"/>
    <p:sldId id="295" r:id="rId10"/>
    <p:sldId id="296" r:id="rId11"/>
    <p:sldId id="297" r:id="rId12"/>
    <p:sldId id="324" r:id="rId13"/>
    <p:sldId id="322" r:id="rId14"/>
    <p:sldId id="323" r:id="rId15"/>
    <p:sldId id="325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B91D1"/>
    <a:srgbClr val="849FA8"/>
    <a:srgbClr val="254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18" y="-108"/>
      </p:cViewPr>
      <p:guideLst>
        <p:guide orient="horz" pos="2214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659CD-355A-440E-A692-87E59C4EC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4E61-2DAD-4E1E-92D7-EFBA4612E5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DA46-3E65-411A-9815-C4915DF4E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4D190-DC8A-4C72-B3C0-F9D937FD49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hyperlink" Target="http://180.101.234.99:18083/" TargetMode="Externa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340364" y="232022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>
                <a:solidFill>
                  <a:srgbClr val="5B9BD5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   </a:t>
            </a:r>
            <a:r>
              <a:rPr lang="zh-CN" altLang="en-US" dirty="0" smtClean="0">
                <a:solidFill>
                  <a:srgbClr val="5B9BD5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食品经营许可新系统</a:t>
            </a:r>
            <a:r>
              <a:rPr lang="en-US" altLang="zh-CN" dirty="0" smtClean="0">
                <a:solidFill>
                  <a:srgbClr val="5B9BD5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-</a:t>
            </a:r>
            <a:r>
              <a:rPr lang="zh-CN" altLang="en-US" dirty="0" smtClean="0">
                <a:solidFill>
                  <a:srgbClr val="5B9BD5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经营者网上申请操作指南</a:t>
            </a:r>
            <a:endParaRPr lang="zh-CN" altLang="en-US" dirty="0" smtClean="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 smtClean="0">
                <a:sym typeface="+mn-ea"/>
              </a:rPr>
              <a:t>    </a:t>
            </a:r>
            <a:endParaRPr lang="en-US" altLang="zh-CN" sz="2000" dirty="0" smtClean="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 smtClean="0">
                <a:sym typeface="+mn-ea"/>
              </a:rPr>
              <a:t>      </a:t>
            </a:r>
            <a:r>
              <a:rPr lang="zh-CN" altLang="en-US" sz="2000" b="1" dirty="0" smtClean="0">
                <a:sym typeface="+mn-ea"/>
              </a:rPr>
              <a:t>经营者申请网址</a:t>
            </a:r>
            <a:r>
              <a:rPr lang="en-US" altLang="zh-CN" sz="2000" b="1" dirty="0" smtClean="0">
                <a:sym typeface="+mn-ea"/>
                <a:hlinkClick r:id="rId1"/>
              </a:rPr>
              <a:t>http://180.101.234.99:18083/user/login</a:t>
            </a:r>
            <a:endParaRPr lang="en-US" altLang="zh-CN" sz="2000" b="1" dirty="0" smtClean="0">
              <a:sym typeface="+mn-ea"/>
              <a:hlinkClick r:id="rId1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 smtClean="0">
                <a:sym typeface="+mn-ea"/>
              </a:rPr>
              <a:t>     </a:t>
            </a:r>
            <a:endParaRPr lang="zh-CN" altLang="en-US" sz="2000" dirty="0" smtClean="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 smtClean="0">
                <a:sym typeface="+mn-ea"/>
              </a:rPr>
              <a:t>     </a:t>
            </a:r>
            <a:endParaRPr lang="zh-CN" altLang="en-US" sz="2000" dirty="0" smtClean="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335" y="1752600"/>
            <a:ext cx="8964295" cy="39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833755" y="5688965"/>
            <a:ext cx="93573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注：需经营者网上提交许可业务申请，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首次登录网站需先进行企业注册。</a:t>
            </a:r>
            <a:endParaRPr lang="zh-CN" altLang="en-US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357505" y="113030"/>
            <a:ext cx="10515600" cy="701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变更申请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】需上传材料：变更申请书、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委托代理书（如有）、与变更食品经营许可事项有关的其他材料、许可正、副本</a:t>
            </a:r>
            <a:endParaRPr lang="zh-CN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395" y="935355"/>
            <a:ext cx="8719820" cy="3870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" y="5073015"/>
            <a:ext cx="10603230" cy="140208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4147820" y="4681220"/>
          <a:ext cx="6725285" cy="56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285"/>
              </a:tblGrid>
              <a:tr h="5613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在需要变更的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选项前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Wingdings 2" panose="05020102010507070707" charset="-122"/>
                          <a:sym typeface="+mn-ea"/>
                        </a:rPr>
                        <a:t>£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打勾，可编辑内容</a:t>
                      </a:r>
                      <a:endParaRPr lang="en-US" altLang="en-US" sz="16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283849" y="232022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【延续申请】</a:t>
            </a: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提醒</a:t>
            </a: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：必须在该食品经营许可有效期届满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3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个月内申请</a:t>
            </a:r>
            <a:endParaRPr lang="zh-CN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5325" y="1110615"/>
            <a:ext cx="1987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</a:rPr>
              <a:t>注：距离证书到期时间不足3个月才可以申请延续！</a:t>
            </a:r>
            <a:endParaRPr lang="zh-CN" altLang="en-US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062605" y="3850640"/>
          <a:ext cx="6725285" cy="56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285"/>
              </a:tblGrid>
              <a:tr h="5613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延续同时需要变更的可以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选项前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Wingdings 2" panose="05020102010507070707" charset="-122"/>
                          <a:sym typeface="+mn-ea"/>
                        </a:rPr>
                        <a:t>£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打勾，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填写新的内容</a:t>
                      </a:r>
                      <a:endParaRPr lang="en-US" altLang="en-US" sz="16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5" y="855345"/>
            <a:ext cx="6516370" cy="28428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15" y="4471670"/>
            <a:ext cx="7687310" cy="150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357509" y="232022"/>
            <a:ext cx="10515600" cy="582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注销申请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】：需上传注销申请表、委托代理书（如有）</a:t>
            </a:r>
            <a:endParaRPr lang="zh-CN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2830" y="814070"/>
            <a:ext cx="5459095" cy="2263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3183890"/>
            <a:ext cx="5835015" cy="3455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357505" y="96520"/>
            <a:ext cx="10515600" cy="717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【补证申请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】：需上传补办申请表、委托代理书（如有）、遗失提交遗失公告、损坏的提交损坏的残件</a:t>
            </a:r>
            <a:endParaRPr lang="zh-CN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75" y="1040130"/>
            <a:ext cx="6522720" cy="2362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60" y="3701415"/>
            <a:ext cx="7553325" cy="2715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283849" y="232022"/>
            <a:ext cx="10515600" cy="5823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【第一步】</a:t>
            </a: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首次登录系统需</a:t>
            </a:r>
            <a:r>
              <a:rPr lang="en-US" altLang="zh-CN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企业注册</a:t>
            </a: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，已有食品经营许可证的需要绑定企业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+mn-ea"/>
            </a:endParaRPr>
          </a:p>
        </p:txBody>
      </p:sp>
      <p:pic>
        <p:nvPicPr>
          <p:cNvPr id="2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" y="1478915"/>
            <a:ext cx="6455410" cy="5154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75" y="1544320"/>
            <a:ext cx="4457700" cy="45218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/>
        </p:nvSpPr>
        <p:spPr>
          <a:xfrm>
            <a:off x="427355" y="1110615"/>
            <a:ext cx="5897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 smtClean="0">
                <a:sym typeface="+mn-ea"/>
              </a:rPr>
              <a:t>方法一：注册账号同时通过企业名称和许可证编号绑定。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64375" y="1076960"/>
            <a:ext cx="4754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 smtClean="0">
                <a:sym typeface="+mn-ea"/>
              </a:rPr>
              <a:t>方法二：登录系统后，选择</a:t>
            </a:r>
            <a:r>
              <a:rPr lang="en-US" altLang="zh-CN" dirty="0" smtClean="0">
                <a:sym typeface="+mn-ea"/>
              </a:rPr>
              <a:t>【</a:t>
            </a:r>
            <a:r>
              <a:rPr lang="zh-CN" altLang="en-US" dirty="0" smtClean="0">
                <a:sym typeface="+mn-ea"/>
              </a:rPr>
              <a:t>绑定企业</a:t>
            </a:r>
            <a:r>
              <a:rPr lang="en-US" altLang="zh-CN" dirty="0" smtClean="0">
                <a:sym typeface="+mn-ea"/>
              </a:rPr>
              <a:t>】</a:t>
            </a:r>
            <a:r>
              <a:rPr lang="zh-CN" altLang="en-US" dirty="0" smtClean="0">
                <a:sym typeface="+mn-ea"/>
              </a:rPr>
              <a:t>模块</a:t>
            </a:r>
            <a:endParaRPr lang="zh-CN" altLang="en-US" dirty="0" smtClean="0"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450215" y="1544320"/>
          <a:ext cx="6123305" cy="5088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3305"/>
              </a:tblGrid>
              <a:tr h="508889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/>
        </p:nvGraphicFramePr>
        <p:xfrm>
          <a:off x="7165975" y="1445895"/>
          <a:ext cx="4457700" cy="4937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7700"/>
              </a:tblGrid>
              <a:tr h="493712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427359" y="232022"/>
            <a:ext cx="10515600" cy="5823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sym typeface="字魂105号-简雅黑" panose="00000500000000000000" pitchFamily="2" charset="-122"/>
              </a:rPr>
              <a:t>【第二步】选择申请事项（食品经营许可）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sym typeface="字魂105号-简雅黑" panose="00000500000000000000" pitchFamily="2" charset="-122"/>
            </a:endParaRPr>
          </a:p>
        </p:txBody>
      </p:sp>
      <p:pic>
        <p:nvPicPr>
          <p:cNvPr id="2" name="图片 -2147482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530" y="859155"/>
            <a:ext cx="8204200" cy="4066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05180" y="5166995"/>
            <a:ext cx="93433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注：•符合小餐饮备案条件的请使用手机扫二维码进行申请。</a:t>
            </a:r>
            <a:endParaRPr lang="zh-CN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 •</a:t>
            </a:r>
            <a:r>
              <a:rPr lang="zh-CN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仅销售预包装食品备案将</a:t>
            </a: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7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月</a:t>
            </a: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日上线运行</a:t>
            </a:r>
            <a:r>
              <a:rPr lang="zh-CN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。</a:t>
            </a:r>
            <a:endParaRPr lang="zh-CN" altLang="en-US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5051425"/>
            <a:ext cx="1158240" cy="1362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385445" y="236220"/>
            <a:ext cx="10515600" cy="663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新办申请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】一、填写基本信息</a:t>
            </a: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：需要上传营业执照、身份证</a:t>
            </a:r>
            <a:endParaRPr lang="zh-CN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021715"/>
            <a:ext cx="11418570" cy="558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203839" y="232022"/>
            <a:ext cx="10515600" cy="5823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新办申请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】二、填写主体业态及经营项目</a:t>
            </a:r>
            <a:endParaRPr lang="en-US" altLang="zh-CN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1110615"/>
            <a:ext cx="11396345" cy="2952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5" y="4208145"/>
            <a:ext cx="9197975" cy="21824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14680" y="4631690"/>
            <a:ext cx="11957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选择特殊项目</a:t>
            </a:r>
            <a:r>
              <a:rPr lang="zh-CN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需要</a:t>
            </a:r>
            <a:r>
              <a:rPr lang="zh-CN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另外提交材料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505460" y="4135120"/>
          <a:ext cx="10956290" cy="2328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6290"/>
              </a:tblGrid>
              <a:tr h="232854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525" y="1576705"/>
            <a:ext cx="3557905" cy="200406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385449" y="236467"/>
            <a:ext cx="10515600" cy="5823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新办申请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】三、填写安全管理人员：注意首页法人（负责人）选择安全管理员的默认专职</a:t>
            </a:r>
            <a:endParaRPr lang="zh-CN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80" y="1110615"/>
            <a:ext cx="6693535" cy="4708525"/>
          </a:xfrm>
          <a:prstGeom prst="rect">
            <a:avLst/>
          </a:prstGeom>
        </p:spPr>
      </p:pic>
      <p:graphicFrame>
        <p:nvGraphicFramePr>
          <p:cNvPr id="10" name="表格 9"/>
          <p:cNvGraphicFramePr/>
          <p:nvPr/>
        </p:nvGraphicFramePr>
        <p:xfrm>
          <a:off x="4673600" y="927100"/>
          <a:ext cx="6705600" cy="5219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05600"/>
              </a:tblGrid>
              <a:tr h="52197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573405" y="1797685"/>
          <a:ext cx="2400300" cy="1562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300"/>
              </a:tblGrid>
              <a:tr h="15621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730" y="1905000"/>
            <a:ext cx="2240280" cy="11811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365129" y="232022"/>
            <a:ext cx="10515600" cy="5823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新办申请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】四、填写从业人员：需要上传身份证、健康证（如有）</a:t>
            </a:r>
            <a:endParaRPr lang="zh-CN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08029" y="1280160"/>
            <a:ext cx="178723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。</a:t>
            </a:r>
            <a:endParaRPr lang="zh-CN" altLang="en-US" sz="1200" dirty="0"/>
          </a:p>
        </p:txBody>
      </p:sp>
      <p:graphicFrame>
        <p:nvGraphicFramePr>
          <p:cNvPr id="5" name="表格 4"/>
          <p:cNvGraphicFramePr/>
          <p:nvPr/>
        </p:nvGraphicFramePr>
        <p:xfrm>
          <a:off x="1130300" y="1790700"/>
          <a:ext cx="1240155" cy="146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155"/>
              </a:tblGrid>
              <a:tr h="14605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3472180" y="979805"/>
          <a:ext cx="8280400" cy="5346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400"/>
              </a:tblGrid>
              <a:tr h="53467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110615"/>
            <a:ext cx="8001635" cy="4999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427359" y="348227"/>
            <a:ext cx="10515600" cy="5823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新办申请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】五、食品安全设备设备填写</a:t>
            </a:r>
            <a:endParaRPr lang="zh-CN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0" y="930275"/>
            <a:ext cx="6301740" cy="542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7422" y="813761"/>
            <a:ext cx="9721436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/>
          <p:nvPr/>
        </p:nvSpPr>
        <p:spPr bwMode="auto">
          <a:xfrm rot="1855731">
            <a:off x="10264845" y="606007"/>
            <a:ext cx="460850" cy="41550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B9BD5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4"/>
          <p:cNvSpPr txBox="1"/>
          <p:nvPr/>
        </p:nvSpPr>
        <p:spPr>
          <a:xfrm>
            <a:off x="427359" y="357752"/>
            <a:ext cx="10515600" cy="5823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新办申请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】六、填写食品安全管理制度</a:t>
            </a: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       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【新办申请】</a:t>
            </a: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七、上传相关材料</a:t>
            </a:r>
            <a:endParaRPr lang="zh-CN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1447165"/>
            <a:ext cx="3710940" cy="5265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45" y="1741170"/>
            <a:ext cx="6553200" cy="33756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68045" y="932180"/>
            <a:ext cx="97663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六：填写食品安全管理制度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  </a:t>
            </a:r>
            <a:r>
              <a:rPr lang="zh-CN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七、上传相关材料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后</a:t>
            </a:r>
            <a:r>
              <a:rPr lang="zh-CN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正式提交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                                       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497205" y="831850"/>
          <a:ext cx="3975100" cy="5600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5100"/>
              </a:tblGrid>
              <a:tr h="56007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4902200" y="863600"/>
          <a:ext cx="6769100" cy="458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100"/>
              </a:tblGrid>
              <a:tr h="458089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152390" y="5592445"/>
            <a:ext cx="65189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温馨提示：上传的文件如果为多页的，请将文件名称按顺序编号，便于检查，防止漏发错发！</a:t>
            </a:r>
            <a:endParaRPr lang="zh-CN" altLang="en-US" sz="16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TABLE_ENDDRAG_ORIGIN_RECT" val="351*388"/>
  <p:tag name="TABLE_ENDDRAG_RECT" val="564*113*351*388"/>
</p:tagLst>
</file>

<file path=ppt/tags/tag2.xml><?xml version="1.0" encoding="utf-8"?>
<p:tagLst xmlns:p="http://schemas.openxmlformats.org/presentationml/2006/main">
  <p:tag name="TABLE_ENDDRAG_ORIGIN_RECT" val="862*183"/>
  <p:tag name="TABLE_ENDDRAG_RECT" val="48*319*862*183"/>
</p:tagLst>
</file>

<file path=ppt/tags/tag3.xml><?xml version="1.0" encoding="utf-8"?>
<p:tagLst xmlns:p="http://schemas.openxmlformats.org/presentationml/2006/main">
  <p:tag name="TABLE_ENDDRAG_ORIGIN_RECT" val="533*360"/>
  <p:tag name="TABLE_ENDDRAG_RECT" val="386*68*533*360"/>
</p:tagLst>
</file>

<file path=ppt/tags/tag4.xml><?xml version="1.0" encoding="utf-8"?>
<p:tagLst xmlns:p="http://schemas.openxmlformats.org/presentationml/2006/main">
  <p:tag name="TABLE_ENDDRAG_ORIGIN_RECT" val="529*44"/>
  <p:tag name="TABLE_ENDDRAG_RECT" val="102*362*529*44"/>
</p:tagLst>
</file>

<file path=ppt/tags/tag5.xml><?xml version="1.0" encoding="utf-8"?>
<p:tagLst xmlns:p="http://schemas.openxmlformats.org/presentationml/2006/main">
  <p:tag name="TABLE_ENDDRAG_ORIGIN_RECT" val="529*44"/>
  <p:tag name="TABLE_ENDDRAG_RECT" val="102*362*529*44"/>
</p:tagLst>
</file>

<file path=ppt/tags/tag6.xml><?xml version="1.0" encoding="utf-8"?>
<p:tagLst xmlns:p="http://schemas.openxmlformats.org/presentationml/2006/main">
  <p:tag name="ISPRING_PRESENTATION_TITLE" val="科技信息互联网PPT模板"/>
  <p:tag name="COMMONDATA" val="eyJoZGlkIjoiZjQyZTk5NzMwZTcwNzUxNjQ0MjVlMTJhMWNhYWM5Z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WPS 演示</Application>
  <PresentationFormat>自定义</PresentationFormat>
  <Paragraphs>53</Paragraphs>
  <Slides>13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字魂105号-简雅黑</vt:lpstr>
      <vt:lpstr>黑体</vt:lpstr>
      <vt:lpstr>Calibri</vt:lpstr>
      <vt:lpstr>Times New Roman</vt:lpstr>
      <vt:lpstr>Wingdings 2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科技信息互联网PPT模板</dc:title>
  <dc:creator>Administrator</dc:creator>
  <cp:lastModifiedBy>rechale</cp:lastModifiedBy>
  <cp:revision>141</cp:revision>
  <dcterms:created xsi:type="dcterms:W3CDTF">2021-08-15T12:00:00Z</dcterms:created>
  <dcterms:modified xsi:type="dcterms:W3CDTF">2022-08-16T08:14:50Z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EF74A5B759C642A393367A06CCC5ADC2</vt:lpwstr>
  </property>
</Properties>
</file>